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7" r:id="rId4"/>
    <p:sldId id="294" r:id="rId5"/>
    <p:sldId id="295" r:id="rId6"/>
    <p:sldId id="296" r:id="rId7"/>
    <p:sldId id="290" r:id="rId8"/>
    <p:sldId id="258" r:id="rId9"/>
    <p:sldId id="268" r:id="rId10"/>
    <p:sldId id="269" r:id="rId11"/>
    <p:sldId id="259" r:id="rId12"/>
    <p:sldId id="270" r:id="rId13"/>
    <p:sldId id="272" r:id="rId14"/>
    <p:sldId id="292" r:id="rId15"/>
    <p:sldId id="293" r:id="rId16"/>
    <p:sldId id="271" r:id="rId17"/>
    <p:sldId id="29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6" r:id="rId27"/>
    <p:sldId id="280" r:id="rId28"/>
    <p:sldId id="281" r:id="rId29"/>
    <p:sldId id="283" r:id="rId30"/>
    <p:sldId id="284" r:id="rId31"/>
    <p:sldId id="285" r:id="rId32"/>
    <p:sldId id="288" r:id="rId33"/>
    <p:sldId id="289" r:id="rId34"/>
    <p:sldId id="291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anuele Montelione" initials="EM" lastIdx="1" clrIdx="0">
    <p:extLst>
      <p:ext uri="{19B8F6BF-5375-455C-9EA6-DF929625EA0E}">
        <p15:presenceInfo xmlns:p15="http://schemas.microsoft.com/office/powerpoint/2012/main" userId="92364383642ee2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1835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"/>
          <p:cNvSpPr/>
          <p:nvPr/>
        </p:nvSpPr>
        <p:spPr>
          <a:xfrm>
            <a:off x="12189" y="11585613"/>
            <a:ext cx="24371811" cy="215412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0405242"/>
            <a:ext cx="21981320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>
                <a:solidFill>
                  <a:srgbClr val="3F3222"/>
                </a:solidFill>
                <a:latin typeface="+mn-lt"/>
                <a:ea typeface="+mn-ea"/>
                <a:cs typeface="+mn-cs"/>
                <a:sym typeface="Libre Baskerville"/>
              </a:defRPr>
            </a:lvl1pPr>
          </a:lstStyle>
          <a:p>
            <a:r>
              <a:t>Autore e data</a:t>
            </a:r>
          </a:p>
        </p:txBody>
      </p:sp>
      <p:sp>
        <p:nvSpPr>
          <p:cNvPr id="15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2064765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latin typeface="+mj-lt"/>
                <a:ea typeface="+mn-ea"/>
                <a:cs typeface="Calibri" panose="020F0502020204030204" pitchFamily="34" charset="0"/>
                <a:sym typeface="Libre Baskerville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presentazione</a:t>
            </a:r>
            <a:endParaRPr dirty="0"/>
          </a:p>
        </p:txBody>
      </p:sp>
      <p:sp>
        <p:nvSpPr>
          <p:cNvPr id="16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  <a:latin typeface="+mn-lt"/>
                <a:cs typeface="Calibri" panose="020F050202020403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  <a:latin typeface="+mn-lt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  <a:latin typeface="+mn-lt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  <a:latin typeface="+mn-lt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  <a:latin typeface="+mn-lt"/>
              </a:defRPr>
            </a:lvl5pPr>
          </a:lstStyle>
          <a:p>
            <a:r>
              <a:rPr dirty="0" err="1"/>
              <a:t>Sottotitolo</a:t>
            </a:r>
            <a:r>
              <a:rPr dirty="0"/>
              <a:t> </a:t>
            </a:r>
            <a:r>
              <a:rPr dirty="0" err="1"/>
              <a:t>presentazione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1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997" y="11881841"/>
            <a:ext cx="11222446" cy="1487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92" y="847392"/>
            <a:ext cx="8734133" cy="1206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magine" descr="Immagine"/>
          <p:cNvPicPr>
            <a:picLocks noChangeAspect="1"/>
          </p:cNvPicPr>
          <p:nvPr/>
        </p:nvPicPr>
        <p:blipFill>
          <a:blip r:embed="rId4">
            <a:alphaModFix amt="7000"/>
          </a:blip>
          <a:stretch>
            <a:fillRect/>
          </a:stretch>
        </p:blipFill>
        <p:spPr>
          <a:xfrm>
            <a:off x="14560692" y="-11875990"/>
            <a:ext cx="23459680" cy="23459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340" y="11881841"/>
            <a:ext cx="1781677" cy="148731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36959463_1989x1321.jpg"/>
          <p:cNvSpPr>
            <a:spLocks noGrp="1"/>
          </p:cNvSpPr>
          <p:nvPr>
            <p:ph type="pic" idx="21"/>
          </p:nvPr>
        </p:nvSpPr>
        <p:spPr>
          <a:xfrm>
            <a:off x="11419367" y="1270000"/>
            <a:ext cx="11758134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2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rPr dirty="0" err="1"/>
              <a:t>Titolo</a:t>
            </a:r>
            <a:endParaRPr dirty="0"/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dirty="0" err="1"/>
              <a:t>Sottotitolo</a:t>
            </a:r>
            <a:r>
              <a:rPr dirty="0"/>
              <a:t> </a:t>
            </a:r>
            <a:r>
              <a:rPr dirty="0" err="1"/>
              <a:t>diapositiva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7501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CC083AD4-022A-4DC9-A1F0-32E753F068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6358" y="361502"/>
            <a:ext cx="4429806" cy="612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CB7CA04-736D-4BAF-83CF-B1166BB550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759" y="361501"/>
            <a:ext cx="621212" cy="61207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Titolo</a:t>
            </a:r>
            <a:endParaRPr dirty="0"/>
          </a:p>
        </p:txBody>
      </p:sp>
      <p:sp>
        <p:nvSpPr>
          <p:cNvPr id="4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</a:defRPr>
            </a:lvl1pPr>
          </a:lstStyle>
          <a:p>
            <a:r>
              <a:rPr dirty="0" err="1"/>
              <a:t>Sottotitolo</a:t>
            </a:r>
            <a:r>
              <a:rPr dirty="0"/>
              <a:t> </a:t>
            </a:r>
            <a:r>
              <a:rPr dirty="0" err="1"/>
              <a:t>diapositiva</a:t>
            </a:r>
            <a:endParaRPr dirty="0"/>
          </a:p>
        </p:txBody>
      </p:sp>
      <p:sp>
        <p:nvSpPr>
          <p:cNvPr id="41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Testo </a:t>
            </a:r>
            <a:r>
              <a:rPr dirty="0" err="1"/>
              <a:t>elenco</a:t>
            </a:r>
            <a:r>
              <a:rPr dirty="0"/>
              <a:t> </a:t>
            </a:r>
            <a:r>
              <a:rPr dirty="0" err="1"/>
              <a:t>puntato</a:t>
            </a:r>
            <a:r>
              <a:rPr dirty="0"/>
              <a:t> </a:t>
            </a:r>
            <a:r>
              <a:rPr dirty="0" err="1"/>
              <a:t>diapositiva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897651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A91F22"/>
                </a:solidFill>
              </a:defRPr>
            </a:lvl1pPr>
          </a:lstStyle>
          <a:p>
            <a:r>
              <a:rPr dirty="0" err="1"/>
              <a:t>Sottotitolo</a:t>
            </a:r>
            <a:r>
              <a:rPr dirty="0"/>
              <a:t> </a:t>
            </a:r>
            <a:r>
              <a:rPr dirty="0" err="1"/>
              <a:t>diapositiva</a:t>
            </a:r>
            <a:endParaRPr dirty="0"/>
          </a:p>
        </p:txBody>
      </p:sp>
      <p:sp>
        <p:nvSpPr>
          <p:cNvPr id="50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 marL="381000" indent="-381000"/>
            <a:lvl2pPr marL="990600" indent="-381000"/>
            <a:lvl3pPr marL="1600200" indent="-381000"/>
            <a:lvl4pPr marL="2209800" indent="-381000"/>
            <a:lvl5pPr marL="2819400" indent="-381000"/>
          </a:lstStyle>
          <a:p>
            <a:r>
              <a:rPr dirty="0"/>
              <a:t>Testo </a:t>
            </a:r>
            <a:r>
              <a:rPr dirty="0" err="1"/>
              <a:t>elenco</a:t>
            </a:r>
            <a:r>
              <a:rPr dirty="0"/>
              <a:t> </a:t>
            </a:r>
            <a:r>
              <a:rPr dirty="0" err="1"/>
              <a:t>puntato</a:t>
            </a:r>
            <a:r>
              <a:rPr dirty="0"/>
              <a:t> </a:t>
            </a:r>
            <a:r>
              <a:rPr dirty="0" err="1"/>
              <a:t>diapositiva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1" name="617931575_1991x1322.jpg"/>
          <p:cNvSpPr>
            <a:spLocks noGrp="1"/>
          </p:cNvSpPr>
          <p:nvPr>
            <p:ph type="pic" idx="22"/>
          </p:nvPr>
        </p:nvSpPr>
        <p:spPr>
          <a:xfrm>
            <a:off x="11756149" y="1338943"/>
            <a:ext cx="11421352" cy="111131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338943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Titolo</a:t>
            </a:r>
            <a:endParaRPr dirty="0"/>
          </a:p>
        </p:txBody>
      </p:sp>
      <p:sp>
        <p:nvSpPr>
          <p:cNvPr id="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3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0772C7FD-CF2A-4947-987C-955E17FB2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6358" y="361502"/>
            <a:ext cx="4429806" cy="612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018487B-2B51-43A8-A075-896EE7421B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759" y="361501"/>
            <a:ext cx="621212" cy="61207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DDA1655-C5D0-4DB8-8392-1AD131F2DB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6759" y="361501"/>
            <a:ext cx="621212" cy="612077"/>
          </a:xfrm>
          <a:prstGeom prst="rect">
            <a:avLst/>
          </a:prstGeom>
        </p:spPr>
      </p:pic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415588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Titolo</a:t>
            </a:r>
            <a:endParaRPr dirty="0"/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rPr dirty="0"/>
              <a:t>Testo </a:t>
            </a:r>
            <a:r>
              <a:rPr dirty="0" err="1"/>
              <a:t>elenco</a:t>
            </a:r>
            <a:r>
              <a:rPr dirty="0"/>
              <a:t> </a:t>
            </a:r>
            <a:r>
              <a:rPr dirty="0" err="1"/>
              <a:t>puntato</a:t>
            </a:r>
            <a:r>
              <a:rPr dirty="0"/>
              <a:t> </a:t>
            </a:r>
            <a:r>
              <a:rPr dirty="0" err="1"/>
              <a:t>diapositiva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5" name="Immagine" descr="Immagine"/>
          <p:cNvPicPr>
            <a:picLocks noChangeAspect="1"/>
          </p:cNvPicPr>
          <p:nvPr/>
        </p:nvPicPr>
        <p:blipFill>
          <a:blip r:embed="rId7">
            <a:alphaModFix amt="6000"/>
          </a:blip>
          <a:stretch>
            <a:fillRect/>
          </a:stretch>
        </p:blipFill>
        <p:spPr>
          <a:xfrm>
            <a:off x="14560692" y="-11875990"/>
            <a:ext cx="23459679" cy="234598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26794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8" name="Immagine" descr="Immagine">
            <a:extLst>
              <a:ext uri="{FF2B5EF4-FFF2-40B4-BE49-F238E27FC236}">
                <a16:creationId xmlns:a16="http://schemas.microsoft.com/office/drawing/2014/main" id="{9890E1A5-DD3D-4053-B0B7-F289704F15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96358" y="361502"/>
            <a:ext cx="4429806" cy="612076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F3222"/>
          </a:solidFill>
          <a:uFillTx/>
          <a:latin typeface="+mj-lt"/>
          <a:ea typeface="+mj-ea"/>
          <a:cs typeface="Calibri" panose="020F0502020204030204" pitchFamily="34" charset="0"/>
          <a:sym typeface="Raleway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F3222"/>
          </a:solidFill>
          <a:uFillTx/>
          <a:latin typeface="+mj-lt"/>
          <a:ea typeface="+mj-ea"/>
          <a:cs typeface="+mj-cs"/>
          <a:sym typeface="Raleway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F3222"/>
          </a:solidFill>
          <a:uFillTx/>
          <a:latin typeface="+mj-lt"/>
          <a:ea typeface="+mj-ea"/>
          <a:cs typeface="+mj-cs"/>
          <a:sym typeface="Raleway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F3222"/>
          </a:solidFill>
          <a:uFillTx/>
          <a:latin typeface="+mj-lt"/>
          <a:ea typeface="+mj-ea"/>
          <a:cs typeface="+mj-cs"/>
          <a:sym typeface="Raleway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F3222"/>
          </a:solidFill>
          <a:uFillTx/>
          <a:latin typeface="+mj-lt"/>
          <a:ea typeface="+mj-ea"/>
          <a:cs typeface="+mj-cs"/>
          <a:sym typeface="Raleway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F3222"/>
          </a:solidFill>
          <a:uFillTx/>
          <a:latin typeface="+mj-lt"/>
          <a:ea typeface="+mj-ea"/>
          <a:cs typeface="+mj-cs"/>
          <a:sym typeface="Raleway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F3222"/>
          </a:solidFill>
          <a:uFillTx/>
          <a:latin typeface="+mj-lt"/>
          <a:ea typeface="+mj-ea"/>
          <a:cs typeface="+mj-cs"/>
          <a:sym typeface="Raleway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F3222"/>
          </a:solidFill>
          <a:uFillTx/>
          <a:latin typeface="+mj-lt"/>
          <a:ea typeface="+mj-ea"/>
          <a:cs typeface="+mj-cs"/>
          <a:sym typeface="Raleway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3F3222"/>
          </a:solidFill>
          <a:uFillTx/>
          <a:latin typeface="+mj-lt"/>
          <a:ea typeface="+mj-ea"/>
          <a:cs typeface="+mj-cs"/>
          <a:sym typeface="Raleway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j-ea"/>
          <a:cs typeface="+mj-cs"/>
          <a:sym typeface="Raleway"/>
        </a:defRPr>
      </a:lvl1pPr>
      <a:lvl2pPr marL="990600" marR="0" indent="-381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aleway"/>
        </a:defRPr>
      </a:lvl2pPr>
      <a:lvl3pPr marL="1600200" marR="0" indent="-381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aleway"/>
        </a:defRPr>
      </a:lvl3pPr>
      <a:lvl4pPr marL="2209800" marR="0" indent="-381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aleway"/>
        </a:defRPr>
      </a:lvl4pPr>
      <a:lvl5pPr marL="2819400" marR="0" indent="-381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aleway"/>
        </a:defRPr>
      </a:lvl5pPr>
      <a:lvl6pPr marL="3429000" marR="0" indent="-381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aleway"/>
        </a:defRPr>
      </a:lvl6pPr>
      <a:lvl7pPr marL="4038600" marR="0" indent="-381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aleway"/>
        </a:defRPr>
      </a:lvl7pPr>
      <a:lvl8pPr marL="4648200" marR="0" indent="-381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aleway"/>
        </a:defRPr>
      </a:lvl8pPr>
      <a:lvl9pPr marL="5257800" marR="0" indent="-381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Raleway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utore e dat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Emanuele Montelione</a:t>
            </a:r>
            <a:endParaRPr dirty="0"/>
          </a:p>
        </p:txBody>
      </p:sp>
      <p:sp>
        <p:nvSpPr>
          <p:cNvPr id="148" name="Titolo presentazion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11000" dirty="0"/>
              <a:t>MODIFICARE IL PROPRIO MARCHIO</a:t>
            </a:r>
            <a:endParaRPr sz="11000" dirty="0"/>
          </a:p>
        </p:txBody>
      </p:sp>
      <p:sp>
        <p:nvSpPr>
          <p:cNvPr id="149" name="Sottotitolo presentazion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Le conseguenze giuridiche sulla validità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3679125"/>
            <a:ext cx="22817189" cy="93289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Rigetto</a:t>
            </a:r>
            <a:r>
              <a:rPr lang="en-US" sz="3600" dirty="0"/>
              <a:t>/</a:t>
            </a:r>
            <a:r>
              <a:rPr lang="en-US" sz="3600" dirty="0" err="1"/>
              <a:t>Accoglimento</a:t>
            </a:r>
            <a:r>
              <a:rPr lang="en-US" sz="3600" dirty="0"/>
              <a:t> </a:t>
            </a:r>
            <a:r>
              <a:rPr lang="en-US" sz="3600" dirty="0" err="1"/>
              <a:t>risarcimento</a:t>
            </a:r>
            <a:r>
              <a:rPr lang="en-US" sz="3600" dirty="0"/>
              <a:t> in </a:t>
            </a:r>
            <a:r>
              <a:rPr lang="en-US" sz="3600" dirty="0" err="1"/>
              <a:t>caso</a:t>
            </a:r>
            <a:r>
              <a:rPr lang="en-US" sz="3600" dirty="0"/>
              <a:t> di azione </a:t>
            </a:r>
            <a:r>
              <a:rPr lang="en-US" sz="3600" dirty="0" err="1"/>
              <a:t>penale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Adempimento</a:t>
            </a:r>
            <a:r>
              <a:rPr lang="en-US" sz="3600" dirty="0"/>
              <a:t>/</a:t>
            </a:r>
            <a:r>
              <a:rPr lang="en-US" sz="3600" dirty="0" err="1"/>
              <a:t>inadempimento</a:t>
            </a:r>
            <a:r>
              <a:rPr lang="en-US" sz="3600" dirty="0"/>
              <a:t> </a:t>
            </a:r>
            <a:r>
              <a:rPr lang="en-US" sz="3600" dirty="0" err="1"/>
              <a:t>contrattuale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Quantificazione</a:t>
            </a:r>
            <a:r>
              <a:rPr lang="en-US" sz="3600" dirty="0"/>
              <a:t> </a:t>
            </a:r>
            <a:r>
              <a:rPr lang="en-US" sz="3600" dirty="0" err="1"/>
              <a:t>valore</a:t>
            </a:r>
            <a:r>
              <a:rPr lang="en-US" sz="3600" dirty="0"/>
              <a:t> in </a:t>
            </a:r>
            <a:r>
              <a:rPr lang="en-US" sz="3600" dirty="0" err="1"/>
              <a:t>caso</a:t>
            </a:r>
            <a:r>
              <a:rPr lang="en-US" sz="3600" dirty="0"/>
              <a:t> di </a:t>
            </a:r>
            <a:r>
              <a:rPr lang="en-US" sz="3600" dirty="0" err="1"/>
              <a:t>valutazione</a:t>
            </a:r>
            <a:r>
              <a:rPr lang="en-US" sz="3600" dirty="0"/>
              <a:t>/</a:t>
            </a:r>
            <a:r>
              <a:rPr lang="en-US" sz="3600" dirty="0" err="1"/>
              <a:t>rivalutazione</a:t>
            </a:r>
            <a:endParaRPr lang="en-US" sz="36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3035482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7E5F945-A094-4326-89D3-7668EE577E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DA7700-2052-4DEE-8D99-3C5C669090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6564" y="4120427"/>
            <a:ext cx="10887177" cy="82566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RINNOVO REGISTRAZIONE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NELLA MAGGIOR PARTE DEI PAESI IL RINNOVO È IL PAGAMENTO DI UNA TASSA (di </a:t>
            </a:r>
            <a:r>
              <a:rPr lang="en-US" sz="4000" dirty="0" err="1"/>
              <a:t>rinnovazione</a:t>
            </a:r>
            <a:r>
              <a:rPr lang="en-US" sz="4000" dirty="0"/>
              <a:t>)</a:t>
            </a:r>
          </a:p>
          <a:p>
            <a:pPr marL="0" indent="0">
              <a:buNone/>
            </a:pPr>
            <a:r>
              <a:rPr lang="en-US" sz="4000" dirty="0"/>
              <a:t>IN ITALIA SI DEPOSITA UN’ISTANZA DI RINNOVO MA NON SONO (</a:t>
            </a:r>
            <a:r>
              <a:rPr lang="en-US" sz="4000" dirty="0" err="1"/>
              <a:t>più</a:t>
            </a:r>
            <a:r>
              <a:rPr lang="en-US" sz="4000" dirty="0"/>
              <a:t>) AMMESSI CAMBIAMENTI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D36581D-C2E1-486B-AC99-C3AB3BB5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/>
              <a:t>Modificare</a:t>
            </a:r>
            <a:r>
              <a:rPr lang="en-US" sz="5400" dirty="0"/>
              <a:t> il proprio </a:t>
            </a:r>
            <a:r>
              <a:rPr lang="en-US" sz="5400" dirty="0" err="1"/>
              <a:t>marchio</a:t>
            </a:r>
            <a:endParaRPr lang="en-US" sz="54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DFA4D43-5535-45B6-B0BE-1DD7C1B4A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50" y="4672123"/>
            <a:ext cx="3222107" cy="352023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1B7B2B5-8209-4281-8AC0-1E7AAAC2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4465" y="4672123"/>
            <a:ext cx="4053460" cy="37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589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7E5F945-A094-4326-89D3-7668EE577E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DA7700-2052-4DEE-8D99-3C5C669090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6565" y="4277031"/>
            <a:ext cx="9779000" cy="8100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SOLO GLI USA RICHIEDONO IL PREUSO DEL MARCHIO E SOLO NEL CASO DI DOMANDA BASATA SU: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Tx/>
              <a:buChar char="-"/>
            </a:pPr>
            <a:r>
              <a:rPr lang="en-US" sz="4000" dirty="0"/>
              <a:t>USO IN COMMERCIO DEL MARCHIO</a:t>
            </a:r>
          </a:p>
          <a:p>
            <a:pPr marL="0" indent="0">
              <a:buNone/>
            </a:pPr>
            <a:r>
              <a:rPr lang="en-US" sz="4000" dirty="0"/>
              <a:t>- INTENZIONE DI USARE IL MARCHIO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D36581D-C2E1-486B-AC99-C3AB3BB5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/>
              <a:t>Modificare</a:t>
            </a:r>
            <a:r>
              <a:rPr lang="en-US" sz="5400" dirty="0"/>
              <a:t> il proprio </a:t>
            </a:r>
            <a:r>
              <a:rPr lang="en-US" sz="5400" dirty="0" err="1"/>
              <a:t>marchio</a:t>
            </a:r>
            <a:endParaRPr lang="en-US" sz="5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DEC3753-0CC5-46C4-A558-F8D42ABC89BB}"/>
              </a:ext>
            </a:extLst>
          </p:cNvPr>
          <p:cNvSpPr txBox="1"/>
          <p:nvPr/>
        </p:nvSpPr>
        <p:spPr>
          <a:xfrm>
            <a:off x="10640960" y="3365040"/>
            <a:ext cx="12749981" cy="7109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/>
              <a:t>The following </a:t>
            </a:r>
            <a:r>
              <a:rPr lang="en-US" sz="2800" b="1" dirty="0"/>
              <a:t>statement</a:t>
            </a:r>
            <a:r>
              <a:rPr lang="en-US" sz="2800" dirty="0"/>
              <a:t>:  “The mark is in use in commerce and was in use in commerce as of the application filing date;”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date of first use</a:t>
            </a:r>
            <a:r>
              <a:rPr lang="en-US" sz="2800" dirty="0"/>
              <a:t> of your mark </a:t>
            </a:r>
            <a:r>
              <a:rPr lang="en-US" sz="2800" b="1" dirty="0"/>
              <a:t>anywhere</a:t>
            </a:r>
            <a:r>
              <a:rPr lang="en-US" sz="2800" dirty="0"/>
              <a:t> on the goods or in connection with the services;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date of first use</a:t>
            </a:r>
            <a:r>
              <a:rPr lang="en-US" sz="2800" dirty="0"/>
              <a:t> of your mark </a:t>
            </a:r>
            <a:r>
              <a:rPr lang="en-US" sz="2800" b="1" dirty="0"/>
              <a:t>in commerce </a:t>
            </a:r>
            <a:r>
              <a:rPr lang="en-US" sz="2800" dirty="0"/>
              <a:t>on the goods or in connection with the services; </a:t>
            </a:r>
          </a:p>
          <a:p>
            <a:endParaRPr lang="en-US" sz="2800" dirty="0"/>
          </a:p>
          <a:p>
            <a:r>
              <a:rPr lang="en-US" sz="3000" b="1" dirty="0"/>
              <a:t>One “specimen” for each class showing how you use the mark in commerce with the goods and/or services, and the following statement:  “The specimen was in use in commerce at least as early as the application filing date;”</a:t>
            </a:r>
            <a:r>
              <a:rPr lang="en-US" sz="2800" dirty="0"/>
              <a:t> and</a:t>
            </a:r>
          </a:p>
          <a:p>
            <a:endParaRPr lang="en-US" sz="2800" dirty="0"/>
          </a:p>
          <a:p>
            <a:r>
              <a:rPr lang="en-US" sz="2800" dirty="0"/>
              <a:t>Verification, in an affidavit or signed declaration under 37 C.F.R. §2.20, of the above statements and dates of use. </a:t>
            </a:r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8CCD590-BF1F-4E94-BF50-DE3E1CC1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830" y="1884477"/>
            <a:ext cx="7022884" cy="8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35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7E5F945-A094-4326-89D3-7668EE577E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DA7700-2052-4DEE-8D99-3C5C669090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67685" y="4277032"/>
            <a:ext cx="9779000" cy="8100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NEL REGNO UNITO È POSSIBILE DEPOSITARE SIMULTANEAMENTE UNA SERIE DI MASSIMO SEI MARCHI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D36581D-C2E1-486B-AC99-C3AB3BB5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/>
              <a:t>Modificare</a:t>
            </a:r>
            <a:r>
              <a:rPr lang="en-US" sz="5400" dirty="0"/>
              <a:t> il proprio </a:t>
            </a:r>
            <a:r>
              <a:rPr lang="en-US" sz="5400" dirty="0" err="1"/>
              <a:t>marchio</a:t>
            </a:r>
            <a:endParaRPr lang="en-US" sz="5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DEC3753-0CC5-46C4-A558-F8D42ABC89BB}"/>
              </a:ext>
            </a:extLst>
          </p:cNvPr>
          <p:cNvSpPr txBox="1"/>
          <p:nvPr/>
        </p:nvSpPr>
        <p:spPr>
          <a:xfrm>
            <a:off x="11130426" y="4450260"/>
            <a:ext cx="12749981" cy="56938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/>
              <a:t>What is a series of trade marks?</a:t>
            </a:r>
          </a:p>
          <a:p>
            <a:r>
              <a:rPr lang="en-US" sz="2800" dirty="0"/>
              <a:t>A series of trade marks consists of up to six marks in a single application. For a series to be acceptable, the marks must virtually be the same, sound the same and mean the same.</a:t>
            </a:r>
          </a:p>
          <a:p>
            <a:endParaRPr lang="en-US" sz="2800" dirty="0"/>
          </a:p>
          <a:p>
            <a:r>
              <a:rPr lang="en-US" sz="2800" dirty="0"/>
              <a:t>For example, 'CAT' and 'cat' would be a series as the marks mean the same in both upper and lower case.</a:t>
            </a:r>
          </a:p>
          <a:p>
            <a:endParaRPr lang="en-US" sz="2800" dirty="0"/>
          </a:p>
          <a:p>
            <a:r>
              <a:rPr lang="en-US" sz="2800" dirty="0"/>
              <a:t>However, 'CAT' and 'KAT' would not be a series as they have different meanings.</a:t>
            </a:r>
          </a:p>
          <a:p>
            <a:endParaRPr lang="en-US" sz="2800" dirty="0"/>
          </a:p>
          <a:p>
            <a:r>
              <a:rPr lang="en-US" sz="2800" dirty="0"/>
              <a:t>A series of more than two marks is subject to an additional non-refundable fee of £50 per mark.</a:t>
            </a:r>
            <a:endParaRPr lang="it-IT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91FC18-2D82-4C40-BF35-36736B2C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035" y="1507665"/>
            <a:ext cx="3175708" cy="20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349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7E5F945-A094-4326-89D3-7668EE577E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DA7700-2052-4DEE-8D99-3C5C669090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67685" y="4277032"/>
            <a:ext cx="9779000" cy="8100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IN UE UN ESCAMOTAGE PUÒ ESSERE QUELLO DI REGISTRARE I LOGHI TRAMITE REGISTRAZIONE DI DISEGNO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D36581D-C2E1-486B-AC99-C3AB3BB5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/>
              <a:t>Modificare</a:t>
            </a:r>
            <a:r>
              <a:rPr lang="en-US" sz="5400" dirty="0"/>
              <a:t> il proprio </a:t>
            </a:r>
            <a:r>
              <a:rPr lang="en-US" sz="5400" dirty="0" err="1"/>
              <a:t>marchio</a:t>
            </a:r>
            <a:endParaRPr lang="en-US" sz="5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FB6A80-A4AA-48C3-ABC0-A9BE7435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9863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8C3DFE-09A9-49D3-8851-D379508BB8B3}"/>
              </a:ext>
            </a:extLst>
          </p:cNvPr>
          <p:cNvSpPr txBox="1"/>
          <p:nvPr/>
        </p:nvSpPr>
        <p:spPr>
          <a:xfrm>
            <a:off x="17526000" y="2897652"/>
            <a:ext cx="39243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rgbClr val="333333"/>
                </a:solidFill>
                <a:latin typeface="Open Sans"/>
              </a:rPr>
              <a:t>RCD </a:t>
            </a:r>
            <a:r>
              <a:rPr lang="it-IT" b="1" i="0" dirty="0">
                <a:solidFill>
                  <a:srgbClr val="333333"/>
                </a:solidFill>
                <a:effectLst/>
                <a:latin typeface="Open Sans"/>
              </a:rPr>
              <a:t>008459820-0005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2254464-16E0-41AC-94CF-5979002D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44958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3DE57BB-F424-4A15-A6CC-45AC668F88B5}"/>
              </a:ext>
            </a:extLst>
          </p:cNvPr>
          <p:cNvSpPr txBox="1"/>
          <p:nvPr/>
        </p:nvSpPr>
        <p:spPr>
          <a:xfrm>
            <a:off x="17526000" y="7545852"/>
            <a:ext cx="39243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rgbClr val="333333"/>
                </a:solidFill>
                <a:latin typeface="Open Sans"/>
              </a:rPr>
              <a:t>RCD </a:t>
            </a:r>
            <a:r>
              <a:rPr lang="it-IT" b="1" i="0" dirty="0">
                <a:solidFill>
                  <a:srgbClr val="333333"/>
                </a:solidFill>
                <a:effectLst/>
                <a:latin typeface="Open Sans"/>
              </a:rPr>
              <a:t>008459820-0004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B2AF305-D372-4A43-A381-F191444CC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0" y="8925130"/>
            <a:ext cx="42545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600A2F-1341-4CF2-BEFD-F4594D0AFD77}"/>
              </a:ext>
            </a:extLst>
          </p:cNvPr>
          <p:cNvSpPr txBox="1"/>
          <p:nvPr/>
        </p:nvSpPr>
        <p:spPr>
          <a:xfrm>
            <a:off x="17526000" y="11052380"/>
            <a:ext cx="39243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rgbClr val="333333"/>
                </a:solidFill>
                <a:latin typeface="Open Sans"/>
              </a:rPr>
              <a:t>RCD </a:t>
            </a:r>
            <a:r>
              <a:rPr lang="it-IT" b="1" i="0" dirty="0">
                <a:solidFill>
                  <a:srgbClr val="333333"/>
                </a:solidFill>
                <a:effectLst/>
                <a:latin typeface="Open Sans"/>
              </a:rPr>
              <a:t>008459820-0003</a:t>
            </a:r>
          </a:p>
        </p:txBody>
      </p:sp>
    </p:spTree>
    <p:extLst>
      <p:ext uri="{BB962C8B-B14F-4D97-AF65-F5344CB8AC3E}">
        <p14:creationId xmlns:p14="http://schemas.microsoft.com/office/powerpoint/2010/main" val="28976133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7E5F945-A094-4326-89D3-7668EE577E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DA7700-2052-4DEE-8D99-3C5C669090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39185" y="5419113"/>
            <a:ext cx="9779000" cy="8100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IN UE UN ESCAMOTAGE PUÒ ESSERE QUELLO DI REGISTRARE I LOGHI TRAMITE REGISTRAZIONE DI DISEGNO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D36581D-C2E1-486B-AC99-C3AB3BB5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/>
              <a:t>Modificare</a:t>
            </a:r>
            <a:r>
              <a:rPr lang="en-US" sz="5400" dirty="0"/>
              <a:t> il proprio </a:t>
            </a:r>
            <a:r>
              <a:rPr lang="en-US" sz="5400" dirty="0" err="1"/>
              <a:t>marchio</a:t>
            </a:r>
            <a:endParaRPr lang="en-US" sz="5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8C3DFE-09A9-49D3-8851-D379508BB8B3}"/>
              </a:ext>
            </a:extLst>
          </p:cNvPr>
          <p:cNvSpPr txBox="1"/>
          <p:nvPr/>
        </p:nvSpPr>
        <p:spPr>
          <a:xfrm>
            <a:off x="17526000" y="2897652"/>
            <a:ext cx="39243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rgbClr val="333333"/>
                </a:solidFill>
                <a:latin typeface="Open Sans"/>
              </a:rPr>
              <a:t>RCD </a:t>
            </a:r>
            <a:r>
              <a:rPr lang="it-IT" b="1" i="0" dirty="0">
                <a:solidFill>
                  <a:srgbClr val="333333"/>
                </a:solidFill>
                <a:effectLst/>
                <a:latin typeface="Open Sans"/>
              </a:rPr>
              <a:t>008471395-0005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E034A56-9A8A-4124-8963-262B30413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437" y="1702480"/>
            <a:ext cx="2143125" cy="21431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4DF2AF0-A027-42E5-A6A6-E0473B4F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437" y="6100762"/>
            <a:ext cx="7053263" cy="498430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18EA93B-B6A4-40E4-B497-1CE61D1E8ED1}"/>
              </a:ext>
            </a:extLst>
          </p:cNvPr>
          <p:cNvSpPr txBox="1"/>
          <p:nvPr/>
        </p:nvSpPr>
        <p:spPr>
          <a:xfrm>
            <a:off x="17526000" y="2897651"/>
            <a:ext cx="39243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rgbClr val="333333"/>
                </a:solidFill>
                <a:latin typeface="Open Sans"/>
              </a:rPr>
              <a:t>RCD </a:t>
            </a:r>
            <a:r>
              <a:rPr lang="it-IT" b="1" i="0" dirty="0">
                <a:solidFill>
                  <a:srgbClr val="333333"/>
                </a:solidFill>
                <a:effectLst/>
                <a:latin typeface="Open Sans"/>
              </a:rPr>
              <a:t>008471395-0005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A11C878-627D-47FC-8B12-CB87CD7FBB7F}"/>
              </a:ext>
            </a:extLst>
          </p:cNvPr>
          <p:cNvSpPr txBox="1"/>
          <p:nvPr/>
        </p:nvSpPr>
        <p:spPr>
          <a:xfrm>
            <a:off x="17526000" y="8728459"/>
            <a:ext cx="39243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rgbClr val="333333"/>
                </a:solidFill>
                <a:latin typeface="Open Sans"/>
              </a:rPr>
              <a:t>RCD </a:t>
            </a:r>
            <a:r>
              <a:rPr lang="it-IT" b="1" i="0" dirty="0">
                <a:solidFill>
                  <a:srgbClr val="333333"/>
                </a:solidFill>
                <a:effectLst/>
                <a:latin typeface="Open Sans"/>
              </a:rPr>
              <a:t>008471395-0003</a:t>
            </a:r>
          </a:p>
        </p:txBody>
      </p:sp>
    </p:spTree>
    <p:extLst>
      <p:ext uri="{BB962C8B-B14F-4D97-AF65-F5344CB8AC3E}">
        <p14:creationId xmlns:p14="http://schemas.microsoft.com/office/powerpoint/2010/main" val="33953089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EVITARE LA DECADENZA PER NON USO</a:t>
            </a:r>
          </a:p>
          <a:p>
            <a:pPr marL="0" indent="0" algn="ctr">
              <a:buNone/>
            </a:pPr>
            <a:r>
              <a:rPr lang="en-US" sz="4000" dirty="0"/>
              <a:t>(</a:t>
            </a:r>
            <a:r>
              <a:rPr lang="en-US" sz="4000" dirty="0" err="1"/>
              <a:t>dimostrare</a:t>
            </a:r>
            <a:r>
              <a:rPr lang="en-US" sz="4000" dirty="0"/>
              <a:t> </a:t>
            </a:r>
            <a:r>
              <a:rPr lang="en-US" sz="4000" dirty="0" err="1"/>
              <a:t>l’uso</a:t>
            </a:r>
            <a:r>
              <a:rPr lang="en-US" sz="4000" dirty="0"/>
              <a:t> in </a:t>
            </a:r>
            <a:r>
              <a:rPr lang="en-US" sz="4000" dirty="0" err="1"/>
              <a:t>caso</a:t>
            </a:r>
            <a:r>
              <a:rPr lang="en-US" sz="4000" dirty="0"/>
              <a:t> di </a:t>
            </a:r>
            <a:r>
              <a:rPr lang="en-US" sz="4000" dirty="0" err="1"/>
              <a:t>opposizioni</a:t>
            </a:r>
            <a:r>
              <a:rPr lang="en-US" sz="4000" dirty="0"/>
              <a:t>)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EFFEE5-3C28-443B-BC4F-2A05120B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78" y="6348926"/>
            <a:ext cx="5033727" cy="26979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CC6057-22BD-44CA-8150-C01269DD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6348926"/>
            <a:ext cx="7980444" cy="269793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1B7984-CDAB-494E-82BC-D6D538A03471}"/>
              </a:ext>
            </a:extLst>
          </p:cNvPr>
          <p:cNvSpPr txBox="1"/>
          <p:nvPr/>
        </p:nvSpPr>
        <p:spPr>
          <a:xfrm>
            <a:off x="0" y="10048119"/>
            <a:ext cx="222336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AGGIUNTA       OMISSIONI      MODIFICHE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D9189B-41FD-49EF-8EE4-891D18235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910" y="11006445"/>
            <a:ext cx="21145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8049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EFFEE5-3C28-443B-BC4F-2A05120B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1" y="3837572"/>
            <a:ext cx="4189493" cy="22454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CC6057-22BD-44CA-8150-C01269DD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3752" y="3679125"/>
            <a:ext cx="6642000" cy="224544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A6F42D-7D8A-42C2-A2A2-B68C3B0E1B60}"/>
              </a:ext>
            </a:extLst>
          </p:cNvPr>
          <p:cNvSpPr txBox="1"/>
          <p:nvPr/>
        </p:nvSpPr>
        <p:spPr>
          <a:xfrm>
            <a:off x="4510138" y="7769702"/>
            <a:ext cx="1578561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VALUTAZIONE DEL SEGNO REGISTRATO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dirty="0"/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VALUTAZIONE DELLE DIFFERENZE </a:t>
            </a:r>
          </a:p>
        </p:txBody>
      </p:sp>
    </p:spTree>
    <p:extLst>
      <p:ext uri="{BB962C8B-B14F-4D97-AF65-F5344CB8AC3E}">
        <p14:creationId xmlns:p14="http://schemas.microsoft.com/office/powerpoint/2010/main" val="25666183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464946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200" dirty="0"/>
              <a:t>AGGIUNTE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A82D98F-9D1C-404C-8A4D-54EC27D2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102" y="6683930"/>
            <a:ext cx="7173201" cy="41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9576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/>
              <a:t>AGGIUNTE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8369C0-5EF1-4EE3-B145-1D3FC1C4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787" y="4833669"/>
            <a:ext cx="9527458" cy="746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50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2177555-84B0-4F4C-A934-1AE156A5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1498548"/>
            <a:ext cx="8623300" cy="971550"/>
          </a:xfrm>
        </p:spPr>
        <p:txBody>
          <a:bodyPr>
            <a:normAutofit/>
          </a:bodyPr>
          <a:lstStyle/>
          <a:p>
            <a:r>
              <a:rPr lang="en-US" sz="5000" dirty="0" err="1"/>
              <a:t>Modificare</a:t>
            </a:r>
            <a:r>
              <a:rPr lang="en-US" sz="5000" dirty="0"/>
              <a:t> il proprio </a:t>
            </a:r>
            <a:r>
              <a:rPr lang="en-US" sz="5000" dirty="0" err="1"/>
              <a:t>marchio</a:t>
            </a:r>
            <a:endParaRPr lang="en-US" sz="5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986AE9-D436-4C67-AFF8-2F2217F94E7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49299" y="2690226"/>
            <a:ext cx="5508625" cy="108747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Le </a:t>
            </a:r>
            <a:r>
              <a:rPr lang="en-US" sz="4000" dirty="0" err="1"/>
              <a:t>conseguenze</a:t>
            </a:r>
            <a:r>
              <a:rPr lang="en-US" sz="4000" dirty="0"/>
              <a:t> </a:t>
            </a:r>
            <a:r>
              <a:rPr lang="en-US" sz="4000" dirty="0" err="1"/>
              <a:t>giuridiche</a:t>
            </a:r>
            <a:endParaRPr lang="en-US" sz="4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171D23-9ABF-4B1D-B01E-DB13BFB5C939}"/>
              </a:ext>
            </a:extLst>
          </p:cNvPr>
          <p:cNvSpPr txBox="1"/>
          <p:nvPr/>
        </p:nvSpPr>
        <p:spPr>
          <a:xfrm>
            <a:off x="9058275" y="1796948"/>
            <a:ext cx="14116050" cy="13462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Il dato di fatto è che le imprese usano i propri marchi modificandoli nel tempo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68B3632-AA8A-4E24-A1F7-57323E32DDC9}"/>
              </a:ext>
            </a:extLst>
          </p:cNvPr>
          <p:cNvCxnSpPr>
            <a:cxnSpLocks/>
          </p:cNvCxnSpPr>
          <p:nvPr/>
        </p:nvCxnSpPr>
        <p:spPr>
          <a:xfrm flipH="1">
            <a:off x="9601200" y="3436112"/>
            <a:ext cx="1940719" cy="534658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97E073-630B-4A61-B1CA-6060E20399B3}"/>
              </a:ext>
            </a:extLst>
          </p:cNvPr>
          <p:cNvSpPr txBox="1"/>
          <p:nvPr/>
        </p:nvSpPr>
        <p:spPr>
          <a:xfrm>
            <a:off x="3086100" y="8801419"/>
            <a:ext cx="1054417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Aggiungono element</a:t>
            </a:r>
            <a:r>
              <a:rPr lang="it-IT" sz="3200" dirty="0"/>
              <a:t>i denominativi o figurativi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B041CB0-4E19-427E-A32B-01626C2254EB}"/>
              </a:ext>
            </a:extLst>
          </p:cNvPr>
          <p:cNvCxnSpPr>
            <a:cxnSpLocks/>
          </p:cNvCxnSpPr>
          <p:nvPr/>
        </p:nvCxnSpPr>
        <p:spPr>
          <a:xfrm>
            <a:off x="19345275" y="3143247"/>
            <a:ext cx="1943100" cy="536634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673622-0F5A-473C-B581-C2CDBDACD35D}"/>
              </a:ext>
            </a:extLst>
          </p:cNvPr>
          <p:cNvSpPr txBox="1"/>
          <p:nvPr/>
        </p:nvSpPr>
        <p:spPr>
          <a:xfrm>
            <a:off x="15544800" y="8801418"/>
            <a:ext cx="86296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/>
              <a:t>Tolgono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element</a:t>
            </a:r>
            <a:r>
              <a:rPr lang="it-IT" sz="3200" dirty="0"/>
              <a:t>i denominativi o figurativi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0E09C1B-C2AF-4E45-94C6-967D5E8FD6C8}"/>
              </a:ext>
            </a:extLst>
          </p:cNvPr>
          <p:cNvCxnSpPr>
            <a:cxnSpLocks/>
          </p:cNvCxnSpPr>
          <p:nvPr/>
        </p:nvCxnSpPr>
        <p:spPr>
          <a:xfrm flipH="1">
            <a:off x="12842083" y="3233964"/>
            <a:ext cx="2274093" cy="816746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AD5065D-72EF-48E9-A939-997CDEA1BC39}"/>
              </a:ext>
            </a:extLst>
          </p:cNvPr>
          <p:cNvSpPr txBox="1"/>
          <p:nvPr/>
        </p:nvSpPr>
        <p:spPr>
          <a:xfrm>
            <a:off x="7877175" y="11808875"/>
            <a:ext cx="86296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/>
              <a:t>Cambiano la grafica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312134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OMISSIONI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2CA794A-175E-46D3-B582-4A519752A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788" y="4933686"/>
            <a:ext cx="10028902" cy="701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5062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OMISSIONI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32E4A5-37EE-4B2E-A1E1-8D0D9F1FF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671" y="5019371"/>
            <a:ext cx="8242303" cy="67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569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OMISSIONI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23759CA-FEBE-4570-8126-4F384838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58" y="5187152"/>
            <a:ext cx="8406580" cy="71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0144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MODIFICHE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36D336-E8A3-4320-AE3C-B72EEA29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698" y="5279922"/>
            <a:ext cx="7048966" cy="75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3238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MODIFICHE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DFC3CB2-2E4B-4588-AE67-7ED8E03D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5223849"/>
            <a:ext cx="6784257" cy="67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2286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MODIFICHE</a:t>
            </a:r>
          </a:p>
          <a:p>
            <a:pPr marL="0" indent="0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SE FOSSE UN MARCHIO PER CONTRADDISTINGUERE MUSICA LA “MUSICA” CAMBIEREBBE?</a:t>
            </a:r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A10AFA-217F-4D54-8D9E-546464C27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66" y="7882244"/>
            <a:ext cx="9441761" cy="32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583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MODIFICHE</a:t>
            </a:r>
          </a:p>
          <a:p>
            <a:pPr marL="0" indent="0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SE FOSSE UN MARCHIO PER CONTRADDISTINGUERE MUSICA LA “MUSICA” CAMBIEREBBE?</a:t>
            </a:r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6146" name="Picture 2" descr="La “banana” dei Velvet Underground tra storia e leggenda">
            <a:extLst>
              <a:ext uri="{FF2B5EF4-FFF2-40B4-BE49-F238E27FC236}">
                <a16:creationId xmlns:a16="http://schemas.microsoft.com/office/drawing/2014/main" id="{E71D9DF4-4C8C-478F-8D3C-C180B801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10" y="7525126"/>
            <a:ext cx="5224616" cy="40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8132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MODIFICHE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E3EA53-7C94-4922-A890-BE097C00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759" y="5518086"/>
            <a:ext cx="7817575" cy="64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058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48" y="4084591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MODIFICHE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2A148FD-4948-4479-87C1-E3CC31D70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703" y="5982214"/>
            <a:ext cx="8866071" cy="47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9472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6650810"/>
            <a:ext cx="21971000" cy="934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NEL CASO DEL </a:t>
            </a:r>
            <a:r>
              <a:rPr lang="en-US" sz="4800" dirty="0">
                <a:solidFill>
                  <a:srgbClr val="C00000"/>
                </a:solidFill>
              </a:rPr>
              <a:t>MARCHIO DI FATTO</a:t>
            </a:r>
            <a:r>
              <a:rPr lang="en-US" sz="3800" dirty="0"/>
              <a:t>, LE AGGIUNTE, LE OMISSIONI E LE MODIFICHE DEL SEGNO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POSSONO DARE ADITO A DIVERSI MARCHI DI FATTO PURCHÈ PER CIASCUN SEGNO SI POSSA 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PROVARE L’USO EFFETTIVO E CONTINUATIVO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423745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2177555-84B0-4F4C-A934-1AE156A5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4" y="1498548"/>
            <a:ext cx="11109325" cy="971550"/>
          </a:xfrm>
        </p:spPr>
        <p:txBody>
          <a:bodyPr>
            <a:normAutofit/>
          </a:bodyPr>
          <a:lstStyle/>
          <a:p>
            <a:r>
              <a:rPr lang="en-US" sz="5000" dirty="0" err="1"/>
              <a:t>Modificare</a:t>
            </a:r>
            <a:r>
              <a:rPr lang="en-US" sz="5000" dirty="0"/>
              <a:t> il proprio </a:t>
            </a:r>
            <a:r>
              <a:rPr lang="en-US" sz="5000" dirty="0" err="1"/>
              <a:t>marchio</a:t>
            </a:r>
            <a:endParaRPr lang="en-US" sz="5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986AE9-D436-4C67-AFF8-2F2217F94E7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49299" y="2690226"/>
            <a:ext cx="5508625" cy="108747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Le </a:t>
            </a:r>
            <a:r>
              <a:rPr lang="en-US" sz="4000" dirty="0" err="1"/>
              <a:t>conseguenze</a:t>
            </a:r>
            <a:r>
              <a:rPr lang="en-US" sz="4000" dirty="0"/>
              <a:t> </a:t>
            </a:r>
            <a:r>
              <a:rPr lang="en-US" sz="4000" dirty="0" err="1"/>
              <a:t>giuridiche</a:t>
            </a:r>
            <a:endParaRPr lang="en-US" sz="4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171D23-9ABF-4B1D-B01E-DB13BFB5C939}"/>
              </a:ext>
            </a:extLst>
          </p:cNvPr>
          <p:cNvSpPr txBox="1"/>
          <p:nvPr/>
        </p:nvSpPr>
        <p:spPr>
          <a:xfrm>
            <a:off x="2042160" y="5622712"/>
            <a:ext cx="2039112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Il dato di fatto è che solo le imprese medio grandi (o gli enti pubblici)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dirty="0"/>
              <a:t>rispettano il manuale d’uso del marchio</a:t>
            </a: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DC0D84-CEAB-4615-BA63-9A3505006A7F}"/>
              </a:ext>
            </a:extLst>
          </p:cNvPr>
          <p:cNvSpPr txBox="1"/>
          <p:nvPr/>
        </p:nvSpPr>
        <p:spPr>
          <a:xfrm>
            <a:off x="2895601" y="8297780"/>
            <a:ext cx="1926266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 PMI tendono a non depositare le «varianti» semantiche per non sopportare i costi del </a:t>
            </a: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ri</a:t>
            </a: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-deposito, </a:t>
            </a:r>
            <a:r>
              <a:rPr lang="it-IT" sz="4000" dirty="0"/>
              <a:t>o non rischiare nuove opposizioni</a:t>
            </a: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03957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2524" y="9011707"/>
            <a:ext cx="12155541" cy="338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NEL CASO DEL MARCHIO STORICO DI FATTO OCCORRE PROVARE LA CONTINUITÀ D’USO PER CINQUANTA ANNI DELLO STESSO SEGNO</a:t>
            </a:r>
          </a:p>
          <a:p>
            <a:pPr marL="0" indent="0" algn="ctr">
              <a:buNone/>
            </a:pPr>
            <a:r>
              <a:rPr lang="en-US" sz="3800" dirty="0"/>
              <a:t>LE MODIFICHE POSSONO DETERMINARE IL DINIEGO DELL’ISTANZA DI ISCRIZIONE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4098" name="Picture 2" descr="logo marchio storico bianco e nero">
            <a:extLst>
              <a:ext uri="{FF2B5EF4-FFF2-40B4-BE49-F238E27FC236}">
                <a16:creationId xmlns:a16="http://schemas.microsoft.com/office/drawing/2014/main" id="{B74F64D7-FC10-4B00-B470-7A299FE8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77" y="4419600"/>
            <a:ext cx="3633019" cy="36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8622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FB9EE8-59F0-482F-A49E-3A46CC2B5849}"/>
              </a:ext>
            </a:extLst>
          </p:cNvPr>
          <p:cNvSpPr txBox="1"/>
          <p:nvPr/>
        </p:nvSpPr>
        <p:spPr>
          <a:xfrm>
            <a:off x="4862051" y="3998155"/>
            <a:ext cx="1465989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TUTELA PENALE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21A05F0-EA83-4880-8E0F-C29ACB6F3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048" y="5715818"/>
            <a:ext cx="21971000" cy="8256012"/>
          </a:xfrm>
        </p:spPr>
        <p:txBody>
          <a:bodyPr/>
          <a:lstStyle/>
          <a:p>
            <a:pPr algn="ctr"/>
            <a:r>
              <a:rPr lang="it-IT" sz="4000" b="1" dirty="0"/>
              <a:t>REATI CONTRO LA PUBBLICA FEDE (art. 473/474 e </a:t>
            </a:r>
            <a:r>
              <a:rPr lang="it-IT" sz="4000" b="1" dirty="0" err="1"/>
              <a:t>ss</a:t>
            </a:r>
            <a:r>
              <a:rPr lang="it-IT" sz="4000" b="1" dirty="0"/>
              <a:t>)</a:t>
            </a:r>
          </a:p>
          <a:p>
            <a:pPr marL="0" indent="0" algn="ctr">
              <a:buNone/>
            </a:pPr>
            <a:r>
              <a:rPr lang="it-IT" dirty="0"/>
              <a:t>La norma tutela la fiducia dei consumatori nella genuinità dei segni distintivi di prodotti e opere dell'ingegno.</a:t>
            </a:r>
          </a:p>
          <a:p>
            <a:pPr marL="0" indent="0" algn="ctr">
              <a:buNone/>
            </a:pPr>
            <a:r>
              <a:rPr lang="it-IT" dirty="0"/>
              <a:t>Tanto più l’uso del marchio da parte del legittimo titolare è coerente a come è stato registrato tanto maggiore è la possibilità di invocare la lezione della pubblica fede</a:t>
            </a:r>
          </a:p>
          <a:p>
            <a:pPr algn="ctr"/>
            <a:endParaRPr lang="it-IT" dirty="0"/>
          </a:p>
          <a:p>
            <a:pPr algn="ctr"/>
            <a:r>
              <a:rPr lang="it-IT" sz="4000" b="1" dirty="0"/>
              <a:t>REATI CONTRO L’ECONOMIA, L’INDUSTRIA O IL COMMERCIO (art. 517)</a:t>
            </a:r>
          </a:p>
          <a:p>
            <a:pPr marL="0" indent="0" algn="ctr">
              <a:buNone/>
            </a:pPr>
            <a:r>
              <a:rPr lang="it-IT" dirty="0"/>
              <a:t>La norma tutela  i consumatori dal non essere ingannati.</a:t>
            </a:r>
          </a:p>
          <a:p>
            <a:pPr marL="0" indent="0" algn="ctr">
              <a:buNone/>
            </a:pPr>
            <a:r>
              <a:rPr lang="it-IT" dirty="0"/>
              <a:t>Tanto più l’uso del marchio da parte del legittimo titolare è coerente a come è stato registrato tanto maggiore è la possibilità di invocare la lezione della pubblica fede</a:t>
            </a: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650203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7E5F945-A094-4326-89D3-7668EE577E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DA7700-2052-4DEE-8D99-3C5C669090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6565" y="4120427"/>
            <a:ext cx="9899036" cy="70657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4000" dirty="0"/>
              <a:t>IN CASO DI LICENZA LE MODIFICHE POSSONO</a:t>
            </a:r>
          </a:p>
          <a:p>
            <a:pPr marL="0" indent="0" algn="just">
              <a:buNone/>
            </a:pPr>
            <a:r>
              <a:rPr lang="en-US" sz="4000" dirty="0"/>
              <a:t>ALTERARE IL “SINALLAGMA” CONTRATTUALE</a:t>
            </a:r>
          </a:p>
          <a:p>
            <a:pPr marL="0" indent="0" algn="just">
              <a:buNone/>
            </a:pPr>
            <a:r>
              <a:rPr lang="en-US" sz="4000" dirty="0"/>
              <a:t>OPPURE DANNEGGIARE LA “COMMON BUSINESS ENTERPRISE” O RIVELARSI DECISIVE PER LA CREAZIONI DI DIRITI AUTONOMI DEL LICENZIATARIO SE IL TITOLARE/LICENZIANTE FALLISCE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D36581D-C2E1-486B-AC99-C3AB3BB5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/>
              <a:t>Modificare</a:t>
            </a:r>
            <a:r>
              <a:rPr lang="en-US" sz="5400" dirty="0"/>
              <a:t> il proprio </a:t>
            </a:r>
            <a:r>
              <a:rPr lang="en-US" sz="5400" dirty="0" err="1"/>
              <a:t>marchio</a:t>
            </a:r>
            <a:endParaRPr lang="en-US" sz="5400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4DFC201-2672-4E24-A1D2-E520DAE700EC}"/>
              </a:ext>
            </a:extLst>
          </p:cNvPr>
          <p:cNvCxnSpPr>
            <a:cxnSpLocks/>
          </p:cNvCxnSpPr>
          <p:nvPr/>
        </p:nvCxnSpPr>
        <p:spPr>
          <a:xfrm>
            <a:off x="10515600" y="6461760"/>
            <a:ext cx="7406640" cy="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9CD350D-CF76-4886-80BE-C2183DF316AB}"/>
              </a:ext>
            </a:extLst>
          </p:cNvPr>
          <p:cNvCxnSpPr>
            <a:cxnSpLocks/>
          </p:cNvCxnSpPr>
          <p:nvPr/>
        </p:nvCxnSpPr>
        <p:spPr>
          <a:xfrm flipV="1">
            <a:off x="10515600" y="2774043"/>
            <a:ext cx="6339840" cy="368771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8C58B42-E9EB-40DF-8A3B-DACD1A50ED0E}"/>
              </a:ext>
            </a:extLst>
          </p:cNvPr>
          <p:cNvCxnSpPr/>
          <p:nvPr/>
        </p:nvCxnSpPr>
        <p:spPr>
          <a:xfrm>
            <a:off x="10515600" y="6432968"/>
            <a:ext cx="6797040" cy="377783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6FC3EC0-075F-40A4-B689-4453CF102CCD}"/>
              </a:ext>
            </a:extLst>
          </p:cNvPr>
          <p:cNvSpPr txBox="1"/>
          <p:nvPr/>
        </p:nvSpPr>
        <p:spPr>
          <a:xfrm>
            <a:off x="17312640" y="2179506"/>
            <a:ext cx="271185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franchising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9A9311B-180C-45FA-BE92-ABA713C2DCC8}"/>
              </a:ext>
            </a:extLst>
          </p:cNvPr>
          <p:cNvSpPr txBox="1"/>
          <p:nvPr/>
        </p:nvSpPr>
        <p:spPr>
          <a:xfrm>
            <a:off x="18573216" y="5867223"/>
            <a:ext cx="392102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merchandising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8F216F6-D8A5-48C3-9016-25B071D0A0FE}"/>
              </a:ext>
            </a:extLst>
          </p:cNvPr>
          <p:cNvSpPr txBox="1"/>
          <p:nvPr/>
        </p:nvSpPr>
        <p:spPr>
          <a:xfrm>
            <a:off x="17922240" y="10244419"/>
            <a:ext cx="584519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altre licenze di marchio</a:t>
            </a:r>
          </a:p>
        </p:txBody>
      </p:sp>
    </p:spTree>
    <p:extLst>
      <p:ext uri="{BB962C8B-B14F-4D97-AF65-F5344CB8AC3E}">
        <p14:creationId xmlns:p14="http://schemas.microsoft.com/office/powerpoint/2010/main" val="372388794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6364" y="5536987"/>
            <a:ext cx="12155541" cy="338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NELLE VALUTAZIONI E RIVALUTAZIONI DEI MARCHI OCCORRE DIMOSTRARE COME IL MARCHIO GENERA REDDITO O GENERA COSTI OVVERO CHE È STATO USATO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LA COERENZA TRA SEGNO USATO E SEGNO REGISTRATO FACILITA L’ASSUNTO CHE IL MARCHIO CHE SI VALUTA/RIVALUTA CORRISPONDE AL DIRITTO DI ESCLUSIVA DERIVANTE DALLA REGISTRAZIONE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1871077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186968"/>
            <a:ext cx="21971000" cy="934780"/>
          </a:xfrm>
        </p:spPr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F49DD52-8140-4D75-8849-895149517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/>
              <a:t>POSSIBILI CONCLUSIONI OPERATIVE</a:t>
            </a:r>
          </a:p>
          <a:p>
            <a:pPr marL="0" indent="0" algn="ctr">
              <a:buNone/>
            </a:pPr>
            <a:endParaRPr lang="it-IT" sz="4000" dirty="0"/>
          </a:p>
          <a:p>
            <a:pPr marL="0" indent="0" algn="ctr">
              <a:buNone/>
            </a:pPr>
            <a:r>
              <a:rPr lang="it-IT" sz="4000" dirty="0"/>
              <a:t>Verificare (o far verificare) la corrispondenza tra segno (segni) registrato/i e segno/i usato/i</a:t>
            </a:r>
          </a:p>
          <a:p>
            <a:pPr marL="0" indent="0" algn="ctr">
              <a:buNone/>
            </a:pPr>
            <a:r>
              <a:rPr lang="it-IT" sz="4000" dirty="0"/>
              <a:t>Valutare l’opportunità del rideposito </a:t>
            </a:r>
          </a:p>
          <a:p>
            <a:pPr marL="0" indent="0" algn="ctr">
              <a:buNone/>
            </a:pPr>
            <a:r>
              <a:rPr lang="it-IT" sz="4000" dirty="0"/>
              <a:t>[eventualmente del nuovo logo come disegno registrato (anche come disegno multiplo)]</a:t>
            </a:r>
          </a:p>
          <a:p>
            <a:pPr marL="0" indent="0" algn="ctr">
              <a:buNone/>
            </a:pPr>
            <a:r>
              <a:rPr lang="it-IT" sz="4000" dirty="0"/>
              <a:t>Negli USA usare il marchio esattamente come registrato</a:t>
            </a:r>
          </a:p>
        </p:txBody>
      </p:sp>
    </p:spTree>
    <p:extLst>
      <p:ext uri="{BB962C8B-B14F-4D97-AF65-F5344CB8AC3E}">
        <p14:creationId xmlns:p14="http://schemas.microsoft.com/office/powerpoint/2010/main" val="13474297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2177555-84B0-4F4C-A934-1AE156A5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4" y="1498548"/>
            <a:ext cx="11109325" cy="971550"/>
          </a:xfrm>
        </p:spPr>
        <p:txBody>
          <a:bodyPr>
            <a:normAutofit/>
          </a:bodyPr>
          <a:lstStyle/>
          <a:p>
            <a:r>
              <a:rPr lang="en-US" sz="5000" dirty="0" err="1"/>
              <a:t>Modificare</a:t>
            </a:r>
            <a:r>
              <a:rPr lang="en-US" sz="5000" dirty="0"/>
              <a:t> il proprio </a:t>
            </a:r>
            <a:r>
              <a:rPr lang="en-US" sz="5000" dirty="0" err="1"/>
              <a:t>marchio</a:t>
            </a:r>
            <a:endParaRPr lang="en-US" sz="5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986AE9-D436-4C67-AFF8-2F2217F94E7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49299" y="2690226"/>
            <a:ext cx="5508625" cy="108747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Le </a:t>
            </a:r>
            <a:r>
              <a:rPr lang="en-US" sz="4000" dirty="0" err="1"/>
              <a:t>conseguenze</a:t>
            </a:r>
            <a:r>
              <a:rPr lang="en-US" sz="4000" dirty="0"/>
              <a:t> </a:t>
            </a:r>
            <a:r>
              <a:rPr lang="en-US" sz="4000" dirty="0" err="1"/>
              <a:t>giuridiche</a:t>
            </a:r>
            <a:endParaRPr lang="en-US" sz="4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94E32EE-F99E-4281-8974-4F1F3BDC7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777703"/>
            <a:ext cx="6000750" cy="64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204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2177555-84B0-4F4C-A934-1AE156A5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4" y="1498548"/>
            <a:ext cx="11109325" cy="971550"/>
          </a:xfrm>
        </p:spPr>
        <p:txBody>
          <a:bodyPr>
            <a:normAutofit/>
          </a:bodyPr>
          <a:lstStyle/>
          <a:p>
            <a:r>
              <a:rPr lang="en-US" sz="5000" dirty="0" err="1"/>
              <a:t>Modificare</a:t>
            </a:r>
            <a:r>
              <a:rPr lang="en-US" sz="5000" dirty="0"/>
              <a:t> il proprio </a:t>
            </a:r>
            <a:r>
              <a:rPr lang="en-US" sz="5000" dirty="0" err="1"/>
              <a:t>marchio</a:t>
            </a:r>
            <a:endParaRPr lang="en-US" sz="5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986AE9-D436-4C67-AFF8-2F2217F94E7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49299" y="2690226"/>
            <a:ext cx="5508625" cy="108747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Le </a:t>
            </a:r>
            <a:r>
              <a:rPr lang="en-US" sz="4000" dirty="0" err="1"/>
              <a:t>conseguenze</a:t>
            </a:r>
            <a:r>
              <a:rPr lang="en-US" sz="4000" dirty="0"/>
              <a:t> </a:t>
            </a:r>
            <a:r>
              <a:rPr lang="en-US" sz="4000" dirty="0" err="1"/>
              <a:t>giuridiche</a:t>
            </a:r>
            <a:endParaRPr lang="en-US" sz="4000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3E56845A-7267-4A02-AFF1-DC387FF63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8" y="4568031"/>
            <a:ext cx="3124200" cy="239553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A8F3C56E-EA1F-4FFF-8548-D1D433401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6" y="4685506"/>
            <a:ext cx="4953000" cy="170815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5721F51C-49B2-43A4-AD85-1A552E7CF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550" y="4685506"/>
            <a:ext cx="5067300" cy="194310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0D63322A-D043-4C6F-B453-CA9ED838D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36" y="8630787"/>
            <a:ext cx="5219700" cy="195580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9D765E59-D532-4ABD-8969-7F0F0424F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" y="8602213"/>
            <a:ext cx="5711825" cy="2055123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BA8312E2-446B-46F9-AF93-88F7D7DB9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462" y="8916296"/>
            <a:ext cx="51689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880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2177555-84B0-4F4C-A934-1AE156A5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4" y="1498548"/>
            <a:ext cx="11109325" cy="971550"/>
          </a:xfrm>
        </p:spPr>
        <p:txBody>
          <a:bodyPr>
            <a:normAutofit/>
          </a:bodyPr>
          <a:lstStyle/>
          <a:p>
            <a:r>
              <a:rPr lang="en-US" sz="5000" dirty="0" err="1"/>
              <a:t>Modificare</a:t>
            </a:r>
            <a:r>
              <a:rPr lang="en-US" sz="5000" dirty="0"/>
              <a:t> il proprio </a:t>
            </a:r>
            <a:r>
              <a:rPr lang="en-US" sz="5000" dirty="0" err="1"/>
              <a:t>marchio</a:t>
            </a:r>
            <a:endParaRPr lang="en-US" sz="5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986AE9-D436-4C67-AFF8-2F2217F94E7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49299" y="2690226"/>
            <a:ext cx="5508625" cy="108747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Le </a:t>
            </a:r>
            <a:r>
              <a:rPr lang="en-US" sz="4000" dirty="0" err="1"/>
              <a:t>conseguenze</a:t>
            </a:r>
            <a:r>
              <a:rPr lang="en-US" sz="4000" dirty="0"/>
              <a:t> </a:t>
            </a:r>
            <a:r>
              <a:rPr lang="en-US" sz="4000" dirty="0" err="1"/>
              <a:t>giuridiche</a:t>
            </a:r>
            <a:endParaRPr lang="en-US" sz="4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32BD25A-E1C1-4BF5-A2C4-0E6B5AC3B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25" y="6202990"/>
            <a:ext cx="3919575" cy="28616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EEFB0B1-977A-4352-B18F-C963065DB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25" y="5997327"/>
            <a:ext cx="2616200" cy="2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82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2177555-84B0-4F4C-A934-1AE156A5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4" y="1498548"/>
            <a:ext cx="11109325" cy="971550"/>
          </a:xfrm>
        </p:spPr>
        <p:txBody>
          <a:bodyPr>
            <a:normAutofit/>
          </a:bodyPr>
          <a:lstStyle/>
          <a:p>
            <a:r>
              <a:rPr lang="en-US" sz="5000" dirty="0" err="1"/>
              <a:t>Modificare</a:t>
            </a:r>
            <a:r>
              <a:rPr lang="en-US" sz="5000" dirty="0"/>
              <a:t> il proprio </a:t>
            </a:r>
            <a:r>
              <a:rPr lang="en-US" sz="5000" dirty="0" err="1"/>
              <a:t>marchio</a:t>
            </a:r>
            <a:endParaRPr lang="en-US" sz="5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986AE9-D436-4C67-AFF8-2F2217F94E7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49299" y="2690226"/>
            <a:ext cx="5508625" cy="108747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Le </a:t>
            </a:r>
            <a:r>
              <a:rPr lang="en-US" sz="4000" dirty="0" err="1"/>
              <a:t>conseguenze</a:t>
            </a:r>
            <a:r>
              <a:rPr lang="en-US" sz="4000" dirty="0"/>
              <a:t> </a:t>
            </a:r>
            <a:r>
              <a:rPr lang="en-US" sz="4000" dirty="0" err="1"/>
              <a:t>giuridiche</a:t>
            </a:r>
            <a:endParaRPr lang="en-US" sz="40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DC0D84-CEAB-4615-BA63-9A3505006A7F}"/>
              </a:ext>
            </a:extLst>
          </p:cNvPr>
          <p:cNvSpPr txBox="1"/>
          <p:nvPr/>
        </p:nvSpPr>
        <p:spPr>
          <a:xfrm>
            <a:off x="7273990" y="2444005"/>
            <a:ext cx="1711001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 ambi</a:t>
            </a:r>
            <a:r>
              <a:rPr lang="it-IT" sz="4000" dirty="0"/>
              <a:t>to digitale prevalgono gli elementi figurativi e non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Sempre l’esemplare registrato è coerente con l’uso che ne viene poi fatto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7D8D9-2948-4F9A-9F0D-28456CB8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4375437"/>
            <a:ext cx="4943475" cy="87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042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961" y="4044400"/>
            <a:ext cx="23177500" cy="82560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/>
              <a:t>OGGETTO</a:t>
            </a:r>
          </a:p>
          <a:p>
            <a:pPr marL="0" indent="0" algn="ctr">
              <a:buNone/>
            </a:pPr>
            <a:r>
              <a:rPr lang="en-US" sz="3800" dirty="0" err="1"/>
              <a:t>marchio</a:t>
            </a:r>
            <a:r>
              <a:rPr lang="en-US" sz="3800" dirty="0"/>
              <a:t> </a:t>
            </a:r>
            <a:r>
              <a:rPr lang="en-US" sz="3800" dirty="0" err="1"/>
              <a:t>registrato</a:t>
            </a:r>
            <a:r>
              <a:rPr lang="en-US" sz="3800" dirty="0"/>
              <a:t> (Italia, UE, UK, USA), </a:t>
            </a:r>
            <a:r>
              <a:rPr lang="en-US" sz="3800" dirty="0" err="1"/>
              <a:t>marchio</a:t>
            </a:r>
            <a:r>
              <a:rPr lang="en-US" sz="3800" dirty="0"/>
              <a:t> di </a:t>
            </a:r>
            <a:r>
              <a:rPr lang="en-US" sz="3800" dirty="0" err="1"/>
              <a:t>fatto</a:t>
            </a:r>
            <a:r>
              <a:rPr lang="en-US" sz="3800" dirty="0"/>
              <a:t> (Italia), </a:t>
            </a:r>
            <a:r>
              <a:rPr lang="en-US" sz="3800" dirty="0" err="1"/>
              <a:t>marchio</a:t>
            </a:r>
            <a:r>
              <a:rPr lang="en-US" sz="3800" dirty="0"/>
              <a:t> </a:t>
            </a:r>
            <a:r>
              <a:rPr lang="en-US" sz="3800" dirty="0" err="1"/>
              <a:t>storico</a:t>
            </a:r>
            <a:r>
              <a:rPr lang="en-US" sz="3800" dirty="0"/>
              <a:t> (Italia).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e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CONTESTO</a:t>
            </a:r>
          </a:p>
          <a:p>
            <a:pPr marL="0" indent="0" algn="ctr">
              <a:buNone/>
            </a:pPr>
            <a:r>
              <a:rPr lang="en-US" sz="3800" dirty="0"/>
              <a:t>tutela in </a:t>
            </a:r>
            <a:r>
              <a:rPr lang="en-US" sz="3800" dirty="0" err="1"/>
              <a:t>sede</a:t>
            </a:r>
            <a:r>
              <a:rPr lang="en-US" sz="3800" dirty="0"/>
              <a:t> </a:t>
            </a:r>
            <a:r>
              <a:rPr lang="en-US" sz="3800" dirty="0" err="1"/>
              <a:t>amministrativa</a:t>
            </a:r>
            <a:r>
              <a:rPr lang="en-US" sz="3800" dirty="0"/>
              <a:t> (</a:t>
            </a:r>
            <a:r>
              <a:rPr lang="en-US" sz="3800" dirty="0" err="1"/>
              <a:t>deposito</a:t>
            </a:r>
            <a:r>
              <a:rPr lang="en-US" sz="3800" dirty="0"/>
              <a:t>/</a:t>
            </a:r>
            <a:r>
              <a:rPr lang="en-US" sz="3800" dirty="0" err="1"/>
              <a:t>rinnovo</a:t>
            </a:r>
            <a:r>
              <a:rPr lang="en-US" sz="3800" dirty="0"/>
              <a:t>/</a:t>
            </a:r>
            <a:r>
              <a:rPr lang="en-US" sz="3800" dirty="0" err="1"/>
              <a:t>opposizioni</a:t>
            </a:r>
            <a:r>
              <a:rPr lang="en-US" sz="3800" dirty="0"/>
              <a:t>/</a:t>
            </a:r>
            <a:r>
              <a:rPr lang="en-US" sz="3800" dirty="0" err="1"/>
              <a:t>cancellazioni</a:t>
            </a:r>
            <a:r>
              <a:rPr lang="en-US" sz="3800" dirty="0"/>
              <a:t>),  tutela in </a:t>
            </a:r>
            <a:r>
              <a:rPr lang="en-US" sz="3800" dirty="0" err="1"/>
              <a:t>sede</a:t>
            </a:r>
            <a:r>
              <a:rPr lang="en-US" sz="3800" dirty="0"/>
              <a:t> civile, tutela in </a:t>
            </a:r>
            <a:r>
              <a:rPr lang="en-US" sz="3800" dirty="0" err="1"/>
              <a:t>sede</a:t>
            </a:r>
            <a:r>
              <a:rPr lang="en-US" sz="3800" dirty="0"/>
              <a:t> </a:t>
            </a:r>
            <a:r>
              <a:rPr lang="en-US" sz="3800" dirty="0" err="1"/>
              <a:t>penale</a:t>
            </a:r>
            <a:r>
              <a:rPr lang="en-US" sz="3800" dirty="0"/>
              <a:t>, </a:t>
            </a:r>
            <a:r>
              <a:rPr lang="en-US" sz="3800" dirty="0" err="1"/>
              <a:t>licenze</a:t>
            </a:r>
            <a:r>
              <a:rPr lang="en-US" sz="3800" dirty="0"/>
              <a:t>, </a:t>
            </a:r>
            <a:r>
              <a:rPr lang="en-US" sz="3800" dirty="0" err="1"/>
              <a:t>cessioni</a:t>
            </a:r>
            <a:r>
              <a:rPr lang="en-US" sz="3800" dirty="0"/>
              <a:t>, </a:t>
            </a:r>
            <a:r>
              <a:rPr lang="en-US" sz="3800" dirty="0" err="1"/>
              <a:t>valutazioni</a:t>
            </a:r>
            <a:r>
              <a:rPr lang="en-US" sz="3800" dirty="0"/>
              <a:t>/</a:t>
            </a:r>
            <a:r>
              <a:rPr lang="en-US" sz="3800" dirty="0" err="1"/>
              <a:t>rivalutazioni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2873806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A80C6-A4BB-471D-B89E-81E28FE0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Modificare</a:t>
            </a:r>
            <a:r>
              <a:rPr lang="en-US" dirty="0"/>
              <a:t> il proprio </a:t>
            </a:r>
            <a:r>
              <a:rPr lang="en-US" dirty="0" err="1"/>
              <a:t>marchio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AD5ACD-148A-4C94-8701-9502266A0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conseguenze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</a:t>
            </a:r>
            <a:r>
              <a:rPr lang="en-US" dirty="0" err="1"/>
              <a:t>marchio</a:t>
            </a:r>
            <a:r>
              <a:rPr lang="en-US" dirty="0"/>
              <a:t> </a:t>
            </a:r>
            <a:r>
              <a:rPr lang="en-US" dirty="0" err="1"/>
              <a:t>registrato</a:t>
            </a:r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BF7A-6B60-415C-81AB-9F1C9F27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3679125"/>
            <a:ext cx="22817189" cy="93289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Validità</a:t>
            </a:r>
            <a:r>
              <a:rPr lang="en-US" sz="3600" dirty="0"/>
              <a:t> del </a:t>
            </a:r>
            <a:r>
              <a:rPr lang="en-US" sz="3600" dirty="0" err="1"/>
              <a:t>marchio</a:t>
            </a:r>
            <a:r>
              <a:rPr lang="en-US" sz="3600" dirty="0"/>
              <a:t> 			         </a:t>
            </a:r>
            <a:r>
              <a:rPr lang="en-US" sz="3600" dirty="0" err="1"/>
              <a:t>Decadenza</a:t>
            </a:r>
            <a:r>
              <a:rPr lang="en-US" sz="3600" dirty="0"/>
              <a:t> per non </a:t>
            </a:r>
            <a:r>
              <a:rPr lang="en-US" sz="3600" dirty="0" err="1"/>
              <a:t>uso</a:t>
            </a:r>
            <a:r>
              <a:rPr lang="en-US" sz="3600" dirty="0"/>
              <a:t> (</a:t>
            </a:r>
            <a:r>
              <a:rPr lang="en-US" sz="3600" dirty="0" err="1"/>
              <a:t>dimostrare</a:t>
            </a:r>
            <a:r>
              <a:rPr lang="en-US" sz="3600" dirty="0"/>
              <a:t> </a:t>
            </a:r>
            <a:r>
              <a:rPr lang="en-US" sz="3600" dirty="0" err="1"/>
              <a:t>l’uso</a:t>
            </a:r>
            <a:r>
              <a:rPr lang="en-US" sz="3600" dirty="0"/>
              <a:t> in </a:t>
            </a:r>
            <a:r>
              <a:rPr lang="en-US" sz="3600" dirty="0" err="1"/>
              <a:t>caso</a:t>
            </a:r>
            <a:r>
              <a:rPr lang="en-US" sz="3600" dirty="0"/>
              <a:t> di </a:t>
            </a:r>
            <a:r>
              <a:rPr lang="en-US" sz="3600" dirty="0" err="1"/>
              <a:t>opposizioni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B375813-1D2A-4738-AD90-CE424E83CC57}"/>
              </a:ext>
            </a:extLst>
          </p:cNvPr>
          <p:cNvCxnSpPr/>
          <p:nvPr/>
        </p:nvCxnSpPr>
        <p:spPr>
          <a:xfrm flipV="1">
            <a:off x="4426809" y="6866068"/>
            <a:ext cx="3657600" cy="141584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ADDE51-2953-4340-A458-9AD9BCF01E11}"/>
              </a:ext>
            </a:extLst>
          </p:cNvPr>
          <p:cNvSpPr txBox="1"/>
          <p:nvPr/>
        </p:nvSpPr>
        <p:spPr>
          <a:xfrm>
            <a:off x="8379376" y="6149160"/>
            <a:ext cx="306537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dirty="0" err="1">
                <a:latin typeface="+mn-lt"/>
              </a:rPr>
              <a:t>Rinnovazione</a:t>
            </a:r>
            <a:endParaRPr lang="en-US" sz="3600" dirty="0">
              <a:latin typeface="+mn-lt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0ED104F-BDD2-4261-970B-B47D4912C554}"/>
              </a:ext>
            </a:extLst>
          </p:cNvPr>
          <p:cNvCxnSpPr>
            <a:cxnSpLocks/>
          </p:cNvCxnSpPr>
          <p:nvPr/>
        </p:nvCxnSpPr>
        <p:spPr>
          <a:xfrm flipV="1">
            <a:off x="4316361" y="8237010"/>
            <a:ext cx="6833419" cy="12825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28590C2-3570-4168-A3A8-FC098E9B8DBB}"/>
              </a:ext>
            </a:extLst>
          </p:cNvPr>
          <p:cNvCxnSpPr>
            <a:cxnSpLocks/>
          </p:cNvCxnSpPr>
          <p:nvPr/>
        </p:nvCxnSpPr>
        <p:spPr>
          <a:xfrm>
            <a:off x="4426809" y="8358814"/>
            <a:ext cx="12120880" cy="169419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D0843C-C5E4-4AF9-A7AC-55C40F1B99F0}"/>
              </a:ext>
            </a:extLst>
          </p:cNvPr>
          <p:cNvSpPr txBox="1"/>
          <p:nvPr/>
        </p:nvSpPr>
        <p:spPr>
          <a:xfrm>
            <a:off x="16606681" y="9742258"/>
            <a:ext cx="743319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dirty="0" err="1">
                <a:latin typeface="+mn-lt"/>
              </a:rPr>
              <a:t>Continuità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d’uso</a:t>
            </a:r>
            <a:r>
              <a:rPr lang="en-US" sz="3600" dirty="0">
                <a:latin typeface="+mn-lt"/>
              </a:rPr>
              <a:t> per </a:t>
            </a:r>
            <a:r>
              <a:rPr lang="en-US" sz="3600" dirty="0" err="1">
                <a:latin typeface="+mn-lt"/>
              </a:rPr>
              <a:t>marchi</a:t>
            </a:r>
            <a:r>
              <a:rPr lang="en-US" sz="3600" dirty="0">
                <a:latin typeface="+mn-lt"/>
              </a:rPr>
              <a:t> di </a:t>
            </a:r>
            <a:r>
              <a:rPr lang="en-US" sz="3600" dirty="0" err="1">
                <a:latin typeface="+mn-lt"/>
              </a:rPr>
              <a:t>fatto</a:t>
            </a:r>
            <a:endParaRPr lang="en-US" sz="3600" dirty="0">
              <a:latin typeface="+mn-lt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F359CD7-AD9F-4D28-8308-E1CBCE38A819}"/>
              </a:ext>
            </a:extLst>
          </p:cNvPr>
          <p:cNvCxnSpPr/>
          <p:nvPr/>
        </p:nvCxnSpPr>
        <p:spPr>
          <a:xfrm>
            <a:off x="4426809" y="8358814"/>
            <a:ext cx="6634481" cy="311122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E8AB61A-60CF-43E7-A5C8-999A52E9BFF4}"/>
              </a:ext>
            </a:extLst>
          </p:cNvPr>
          <p:cNvSpPr txBox="1"/>
          <p:nvPr/>
        </p:nvSpPr>
        <p:spPr>
          <a:xfrm>
            <a:off x="11061290" y="11275406"/>
            <a:ext cx="743319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dirty="0" err="1">
                <a:latin typeface="+mn-lt"/>
              </a:rPr>
              <a:t>Continuità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d’uso</a:t>
            </a:r>
            <a:r>
              <a:rPr lang="en-US" sz="3600" dirty="0">
                <a:latin typeface="+mn-lt"/>
              </a:rPr>
              <a:t> per </a:t>
            </a:r>
            <a:r>
              <a:rPr lang="en-US" sz="3600" dirty="0" err="1">
                <a:latin typeface="+mn-lt"/>
              </a:rPr>
              <a:t>marchi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storici</a:t>
            </a:r>
            <a:endParaRPr lang="en-US" sz="3600" dirty="0">
              <a:latin typeface="+mn-lt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AEC229F-9935-4279-BB59-5AE1EBB7C96B}"/>
              </a:ext>
            </a:extLst>
          </p:cNvPr>
          <p:cNvCxnSpPr>
            <a:cxnSpLocks/>
          </p:cNvCxnSpPr>
          <p:nvPr/>
        </p:nvCxnSpPr>
        <p:spPr>
          <a:xfrm flipV="1">
            <a:off x="4426809" y="6129576"/>
            <a:ext cx="13271256" cy="219078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FCCD4AE-144A-41EB-81CF-CEDD0CD2AC19}"/>
              </a:ext>
            </a:extLst>
          </p:cNvPr>
          <p:cNvSpPr txBox="1"/>
          <p:nvPr/>
        </p:nvSpPr>
        <p:spPr>
          <a:xfrm>
            <a:off x="17867671" y="5553693"/>
            <a:ext cx="39083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Deposito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(USA procedura nazionale) 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797877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Raleway"/>
        <a:ea typeface="Raleway"/>
        <a:cs typeface="Raleway"/>
      </a:majorFont>
      <a:minorFont>
        <a:latin typeface="Libre Baskerville"/>
        <a:ea typeface="Libre Baskerville"/>
        <a:cs typeface="Libre Baskervill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1237</Words>
  <Application>Microsoft Office PowerPoint</Application>
  <PresentationFormat>Personalizzato</PresentationFormat>
  <Paragraphs>219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Calibri</vt:lpstr>
      <vt:lpstr>Cambria</vt:lpstr>
      <vt:lpstr>Helvetica Neue</vt:lpstr>
      <vt:lpstr>Helvetica Neue Medium</vt:lpstr>
      <vt:lpstr>Open Sans</vt:lpstr>
      <vt:lpstr>30_BasicColor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  <vt:lpstr>Modificare il proprio marchio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Giulio Paro</dc:creator>
  <cp:lastModifiedBy>Emanuele Montelione</cp:lastModifiedBy>
  <cp:revision>34</cp:revision>
  <dcterms:modified xsi:type="dcterms:W3CDTF">2021-03-25T14:52:55Z</dcterms:modified>
</cp:coreProperties>
</file>